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358" r:id="rId4"/>
    <p:sldId id="360" r:id="rId5"/>
    <p:sldId id="361" r:id="rId6"/>
    <p:sldId id="362" r:id="rId7"/>
    <p:sldId id="363" r:id="rId8"/>
    <p:sldId id="364" r:id="rId9"/>
    <p:sldId id="365" r:id="rId10"/>
    <p:sldId id="359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9975"/>
    <a:srgbClr val="284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CE6DB-A192-4B8D-BFD8-E72EA5634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5BCE08-8654-44F7-A29F-FC7361D6F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649404-57E6-4AF0-9326-202E5EA2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A56630-D636-4531-AD7E-B82CEBAC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F7A0E2-CFEE-4478-A3E6-AB27D835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318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72883-3739-4CEB-A5B0-B64F7DBE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54A1FA-C064-47CE-A9D6-4A7125C61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C8356E-1305-40C8-96B5-6478F8823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D4A52-71A4-4AF6-BF31-DDFE0401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230BE5-C05B-42D1-BDE5-4F0A6D2C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050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481E55-8FE1-4E99-A3BD-BBCFC6BE0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31A0AF-A9C2-451D-A12B-74EA24625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53F49E-FAEB-41EE-9B35-C11BA66C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C55A0-F456-4E2B-9704-73696456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5D1025-35C8-4C6C-82AB-DBED7D67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631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0481A-09C2-4CAA-B220-4145CF10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0644B-5690-46E3-9CCB-D80A09C3A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FBC5AC-D495-48F8-AB20-812555725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2A2045-8E81-4F2F-A1D7-F202C106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4CE59-3162-4ABB-8D17-05166B63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571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C8C72-46E7-4535-BB3D-8BB541BE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E4631C-2AB8-4264-85AE-9C754D554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51C40B-41A5-4242-8E6E-8FB600FC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84483-8986-4B82-953A-FED27FDC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C0F77C-AD73-4526-8B01-CA47CAEAF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156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051C3-FC65-4359-9175-8C6B1402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181B50-DF46-4477-B78E-95610F824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4A2D86-070F-46D1-826C-8DD0C14D7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B1A76E-2368-40AC-84DA-82DBD81C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1DB60D-505D-4FAA-B6F9-E92B8D25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9684EB-56EC-4001-B498-B6C77C81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655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AC333-E60B-40FA-BB99-525EC036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44A573-29C1-47D3-BB8E-2627B615A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ADEE57-A556-496F-9231-53279100A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88D184-E019-43D0-801A-185CC94F0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B72AAF-5D2F-42BB-9F79-6E0CE89C6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96EBAD2-A6DB-4859-AC2E-AB9B4DA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5214F74-77E3-4317-8D2F-052B6E9D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F0C3DB-B152-44ED-B54D-36DA5B7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541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22E02-A549-4920-B02B-9214E348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B77FF1-601A-4B37-ACC9-7FC976CE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27477E-FC3B-4FBA-A7BE-E3DDA70E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37CB0-A2CD-482E-A3A7-B711E0BA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708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BF3FE7-913F-42D2-AA7F-5BD7C425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7458B9-79F3-4295-B47B-EEC2618A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E2FFB5-2288-4E18-BDD2-1C7B5899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632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E998B-3A24-47B2-8FCD-07B0D5DE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88E4A6-F8B8-4313-9808-7F52F673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F1EB90-A45D-44EC-B255-180E0A2A6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3BE56-905A-4BFB-B6B6-38F677DE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9F55B8-F50F-408D-AF2F-56D7C05F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0E825-45BB-4D45-A947-864F25E9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950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829E8-28EB-4B7D-8DC3-36BF4E0F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5F26F8-9C71-4997-B1D4-F0D1CB41E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58DE6C-364B-424E-975B-239B667BC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EF64FF-F371-4D09-B7BA-156B0040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1C3562-C2A2-497D-8F75-744DF75A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164C68-2337-4BF7-9501-1C30A395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076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035C64-80BC-46A6-B549-1841D72F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EFF013-800E-4678-82F0-242FCACC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E193CC-4C91-4EDF-9DE9-1CD0DA0A8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5452-681E-4832-BC05-A8EC2DE60585}" type="datetimeFigureOut">
              <a:rPr lang="es-CL" smtClean="0"/>
              <a:t>01-12-2023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B736EB-BA7F-436D-846D-424666652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2497A6-B380-4C93-B2C1-01B335D71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A881-CC70-46F4-A0D3-AB790F0847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107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sistemadocumental.inteligenciasanitaria.saludchiloe.c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4A7C2DF-A567-4AB6-9167-13C3A32D3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6686" y="1122363"/>
            <a:ext cx="8630533" cy="2871139"/>
          </a:xfrm>
        </p:spPr>
        <p:txBody>
          <a:bodyPr anchor="ctr">
            <a:noAutofit/>
          </a:bodyPr>
          <a:lstStyle/>
          <a:p>
            <a:r>
              <a:rPr lang="es-MX" sz="3600" b="1" dirty="0">
                <a:solidFill>
                  <a:srgbClr val="284A7C"/>
                </a:solidFill>
                <a:latin typeface="GOBCL-HEAVY" pitchFamily="2" charset="77"/>
              </a:rPr>
              <a:t>Lanzamiento Sistema Documental Inteligencia Sanitaria</a:t>
            </a:r>
            <a:br>
              <a:rPr lang="es-MX" sz="3200" b="1" dirty="0">
                <a:solidFill>
                  <a:srgbClr val="284A7C"/>
                </a:solidFill>
                <a:latin typeface="GOBCL-HEAVY" pitchFamily="2" charset="77"/>
              </a:rPr>
            </a:br>
            <a:br>
              <a:rPr lang="es-MX" sz="3200" b="1" dirty="0">
                <a:solidFill>
                  <a:srgbClr val="284A7C"/>
                </a:solidFill>
                <a:latin typeface="GOBCL-HEAVY" pitchFamily="2" charset="77"/>
              </a:rPr>
            </a:br>
            <a:r>
              <a:rPr lang="es-CL" sz="2000" b="1" dirty="0">
                <a:solidFill>
                  <a:srgbClr val="284A7C"/>
                </a:solidFill>
                <a:latin typeface="GOBCL-HEAVY" pitchFamily="2" charset="77"/>
              </a:rPr>
              <a:t>Equipo Inteligencia Sanitaria</a:t>
            </a:r>
            <a:endParaRPr lang="es-CL" sz="1050" dirty="0">
              <a:latin typeface="gobCL" pitchFamily="50" charset="0"/>
            </a:endParaRPr>
          </a:p>
        </p:txBody>
      </p:sp>
      <p:pic>
        <p:nvPicPr>
          <p:cNvPr id="1026" name="Picture 2" descr="Servicio de Salud Chiloé | LinkedIn">
            <a:extLst>
              <a:ext uri="{FF2B5EF4-FFF2-40B4-BE49-F238E27FC236}">
                <a16:creationId xmlns:a16="http://schemas.microsoft.com/office/drawing/2014/main" id="{1D7BD936-7675-0CB0-2732-D7FFC34A3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219" y="240960"/>
            <a:ext cx="1762806" cy="176280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310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363BA7A2-69A7-7221-F8D1-21EA7FB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98" y="0"/>
            <a:ext cx="10981449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  <a:t>Acceso al Sistema Documental</a:t>
            </a:r>
            <a:b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</a:br>
            <a:r>
              <a:rPr lang="es-CL" sz="3000" b="1" dirty="0">
                <a:solidFill>
                  <a:schemeClr val="accent1"/>
                </a:solidFill>
                <a:latin typeface="GOBCL-HEAVY" pitchFamily="2" charset="77"/>
              </a:rPr>
              <a:t>http://sistemadocumental.inteligenciasanitaria.saludchiloe.cl</a:t>
            </a:r>
            <a:endParaRPr lang="es-CL" sz="3000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5B5303-EE97-E8EE-CC87-0E0E477D6E83}"/>
              </a:ext>
            </a:extLst>
          </p:cNvPr>
          <p:cNvSpPr txBox="1"/>
          <p:nvPr/>
        </p:nvSpPr>
        <p:spPr>
          <a:xfrm>
            <a:off x="810491" y="1325563"/>
            <a:ext cx="9518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Imagen 6">
            <a:hlinkClick r:id="rId2"/>
            <a:extLst>
              <a:ext uri="{FF2B5EF4-FFF2-40B4-BE49-F238E27FC236}">
                <a16:creationId xmlns:a16="http://schemas.microsoft.com/office/drawing/2014/main" id="{C634A1D4-E93F-0356-9B31-D1C5AE6D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26" y="1759490"/>
            <a:ext cx="9130748" cy="492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7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6">
            <a:extLst>
              <a:ext uri="{FF2B5EF4-FFF2-40B4-BE49-F238E27FC236}">
                <a16:creationId xmlns:a16="http://schemas.microsoft.com/office/drawing/2014/main" id="{1AA2CE5C-ADFC-ABC4-CEC6-8A7AF853A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76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5300" b="1" cap="all" dirty="0" err="1">
                <a:solidFill>
                  <a:srgbClr val="284A7C"/>
                </a:solidFill>
                <a:latin typeface="GOBCL-HEAVY" pitchFamily="2" charset="77"/>
              </a:rPr>
              <a:t>bienvenid@s</a:t>
            </a:r>
            <a:br>
              <a:rPr lang="es-CL" sz="4900" b="1" dirty="0">
                <a:solidFill>
                  <a:srgbClr val="284A7C"/>
                </a:solidFill>
                <a:latin typeface="GOBCL-HEAVY" pitchFamily="2" charset="77"/>
              </a:rPr>
            </a:br>
            <a:endParaRPr lang="es-CL" sz="27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9E5838-0579-1D10-2E29-805B7F8E0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69" y="1343497"/>
            <a:ext cx="4439478" cy="461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7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363BA7A2-69A7-7221-F8D1-21EA7FB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98" y="0"/>
            <a:ext cx="10981449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  <a:t>Introducción al Sistema Documental</a:t>
            </a:r>
            <a:endParaRPr lang="es-CL" sz="1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5B5303-EE97-E8EE-CC87-0E0E477D6E83}"/>
              </a:ext>
            </a:extLst>
          </p:cNvPr>
          <p:cNvSpPr txBox="1"/>
          <p:nvPr/>
        </p:nvSpPr>
        <p:spPr>
          <a:xfrm>
            <a:off x="810491" y="1325563"/>
            <a:ext cx="95180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C622CE-2400-F5C9-19F5-1BFDB6988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3" y="1030355"/>
            <a:ext cx="5483087" cy="54830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1A6A2F3-0F7D-7F87-79EC-1F5C27E69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845" y="1030355"/>
            <a:ext cx="4916557" cy="49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363BA7A2-69A7-7221-F8D1-21EA7FB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98" y="0"/>
            <a:ext cx="10981449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  <a:t>Introducción al Sistema Documental</a:t>
            </a:r>
            <a:endParaRPr lang="es-CL" sz="1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5B5303-EE97-E8EE-CC87-0E0E477D6E83}"/>
              </a:ext>
            </a:extLst>
          </p:cNvPr>
          <p:cNvSpPr txBox="1"/>
          <p:nvPr/>
        </p:nvSpPr>
        <p:spPr>
          <a:xfrm>
            <a:off x="810490" y="1325563"/>
            <a:ext cx="1067091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000" dirty="0"/>
              <a:t>El sistema documental del Servicio de Salud Chiloé, desarrollado para modernizar la gestión de información crítica en salud, reemplaza los antiguos procesos manuales, lentos y propensos a errores. Como equipo de Inteligencia Sanitaria, hemos implementado una solución digital que no solo </a:t>
            </a:r>
            <a:r>
              <a:rPr lang="es-MX" sz="3000" b="1" dirty="0"/>
              <a:t>mejora el acceso</a:t>
            </a:r>
            <a:r>
              <a:rPr lang="es-MX" sz="3000" dirty="0"/>
              <a:t>, la seguridad y la confidencialidad de la información, sino que también es </a:t>
            </a:r>
            <a:r>
              <a:rPr lang="es-MX" sz="3000" b="1" dirty="0"/>
              <a:t>amigable e intuitivo </a:t>
            </a:r>
            <a:r>
              <a:rPr lang="es-MX" sz="3000" dirty="0"/>
              <a:t>para las y los usuarios. Utilizando el framework de Laravel, este sistema transforma eficazmente la gestión y distribución de documentos, elevando la digitalización y eficiencia del Servicio de Salud Chiloé.</a:t>
            </a:r>
            <a:endParaRPr lang="es-CL" sz="3000" dirty="0"/>
          </a:p>
        </p:txBody>
      </p:sp>
    </p:spTree>
    <p:extLst>
      <p:ext uri="{BB962C8B-B14F-4D97-AF65-F5344CB8AC3E}">
        <p14:creationId xmlns:p14="http://schemas.microsoft.com/office/powerpoint/2010/main" val="100835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363BA7A2-69A7-7221-F8D1-21EA7FB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98" y="0"/>
            <a:ext cx="10981449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  <a:t>Antes del Sistema Documental</a:t>
            </a:r>
            <a:endParaRPr lang="es-CL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FDDEBE-9B90-1EE5-07DA-045AC3F43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7" y="1427922"/>
            <a:ext cx="4767470" cy="47674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5B0F336-69DB-E4E8-0461-DD1AEC2CFE4A}"/>
              </a:ext>
            </a:extLst>
          </p:cNvPr>
          <p:cNvSpPr txBox="1"/>
          <p:nvPr/>
        </p:nvSpPr>
        <p:spPr>
          <a:xfrm>
            <a:off x="6201322" y="914746"/>
            <a:ext cx="599067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Procesos Manuales y Tradicionales</a:t>
            </a:r>
            <a:r>
              <a:rPr lang="es-MX" dirty="0"/>
              <a:t>: Ineficiencias y errores debido a la dependencia de métodos manuales para la gestión documental. </a:t>
            </a:r>
            <a:r>
              <a:rPr lang="es-MX" sz="1700" i="1" dirty="0" err="1"/>
              <a:t>Ej</a:t>
            </a:r>
            <a:r>
              <a:rPr lang="es-MX" sz="1700" i="1" dirty="0"/>
              <a:t>: Versiones incorrectas</a:t>
            </a:r>
          </a:p>
          <a:p>
            <a:pPr algn="just"/>
            <a:endParaRPr lang="es-MX" dirty="0"/>
          </a:p>
          <a:p>
            <a:pPr algn="just"/>
            <a:r>
              <a:rPr lang="es-MX" b="1" dirty="0"/>
              <a:t>Uso Excesivo de Correos Electrónicos</a:t>
            </a:r>
            <a:r>
              <a:rPr lang="es-MX" dirty="0"/>
              <a:t>: Problemas de eficacia en la comunicación y el intercambio de documentos por correo electrónico. </a:t>
            </a:r>
          </a:p>
          <a:p>
            <a:pPr algn="just"/>
            <a:endParaRPr lang="es-MX" b="1" dirty="0"/>
          </a:p>
          <a:p>
            <a:pPr algn="just"/>
            <a:r>
              <a:rPr lang="es-MX" b="1" dirty="0"/>
              <a:t>Dificultades en el Seguimiento Documental: </a:t>
            </a:r>
            <a:r>
              <a:rPr lang="es-MX" dirty="0"/>
              <a:t>Confusión y duplicación de esfuerzos causados por la falta de un sistema centralizado para el seguimiento de documentos. </a:t>
            </a:r>
            <a:r>
              <a:rPr lang="es-MX" sz="1700" dirty="0" err="1"/>
              <a:t>Ej</a:t>
            </a:r>
            <a:r>
              <a:rPr lang="es-MX" sz="1700" dirty="0"/>
              <a:t>: Desconocimiento de documentos</a:t>
            </a:r>
          </a:p>
          <a:p>
            <a:pPr algn="just"/>
            <a:endParaRPr lang="es-MX" dirty="0"/>
          </a:p>
          <a:p>
            <a:pPr algn="just"/>
            <a:r>
              <a:rPr lang="es-MX" b="1" dirty="0"/>
              <a:t>Acceso Limitado a Información Importante</a:t>
            </a:r>
            <a:r>
              <a:rPr lang="es-MX" dirty="0"/>
              <a:t>: Hay ciertos retos en la organización interna de los subdepartamentos, lo que a veces puede complicar la localización de información clave. Esto lleva a una mayor necesidad de apoyo por parte del subdepartamento de inteligencia sanitaria. Un ejemplo de esto sería la dificultad para encontrar documentos debido a un sistema de organización que podría mejorarse. </a:t>
            </a:r>
            <a:r>
              <a:rPr lang="es-MX" sz="1700" dirty="0"/>
              <a:t>Ej. Documentos perdidos o desorganizados</a:t>
            </a:r>
            <a:endParaRPr lang="es-CL" sz="1700" dirty="0"/>
          </a:p>
        </p:txBody>
      </p:sp>
    </p:spTree>
    <p:extLst>
      <p:ext uri="{BB962C8B-B14F-4D97-AF65-F5344CB8AC3E}">
        <p14:creationId xmlns:p14="http://schemas.microsoft.com/office/powerpoint/2010/main" val="3510334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363BA7A2-69A7-7221-F8D1-21EA7FB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98" y="0"/>
            <a:ext cx="10981449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  <a:t>Después del Sistema Documental</a:t>
            </a:r>
            <a:endParaRPr lang="es-CL" sz="1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AF86C9-2EBA-093F-DD91-39BF2873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6" y="1842052"/>
            <a:ext cx="3929270" cy="39292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991F06-5917-D566-39C4-81474EC85612}"/>
              </a:ext>
            </a:extLst>
          </p:cNvPr>
          <p:cNvSpPr txBox="1"/>
          <p:nvPr/>
        </p:nvSpPr>
        <p:spPr>
          <a:xfrm>
            <a:off x="5228997" y="1593773"/>
            <a:ext cx="6463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Digitalización y centralización de procesos: </a:t>
            </a:r>
            <a:r>
              <a:rPr lang="es-MX" dirty="0"/>
              <a:t>Implementación de un sistema documental que digitaliza y centraliza los procesos, mejorando el acceso a los documentos de una forma más dinámica.</a:t>
            </a:r>
          </a:p>
          <a:p>
            <a:endParaRPr lang="es-MX" dirty="0"/>
          </a:p>
          <a:p>
            <a:r>
              <a:rPr lang="es-MX" b="1" dirty="0"/>
              <a:t>Reducción de dependencia de métodos manuales y correos electrónicos</a:t>
            </a:r>
            <a:r>
              <a:rPr lang="es-MX" dirty="0"/>
              <a:t>: Disminución en el uso de procesos manuales y correos electrónicos, reemplazados por una plataforma más intuitiva y eficiente para la gestión documental.</a:t>
            </a:r>
          </a:p>
          <a:p>
            <a:endParaRPr lang="es-MX" dirty="0"/>
          </a:p>
          <a:p>
            <a:r>
              <a:rPr lang="es-MX" b="1" dirty="0"/>
              <a:t>Mejora en la eficiencia operativa : </a:t>
            </a:r>
            <a:r>
              <a:rPr lang="es-MX" dirty="0"/>
              <a:t>Aumento de la eficiencia operativa y disminución de los tiempos de respuesta, gracias a la gestión documental en tiempo real.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609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363BA7A2-69A7-7221-F8D1-21EA7FB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98" y="0"/>
            <a:ext cx="10981449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  <a:t>Documentos en Sistema Documental</a:t>
            </a:r>
            <a:b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</a:br>
            <a:endParaRPr lang="es-CL" sz="3000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5B5303-EE97-E8EE-CC87-0E0E477D6E83}"/>
              </a:ext>
            </a:extLst>
          </p:cNvPr>
          <p:cNvSpPr txBox="1"/>
          <p:nvPr/>
        </p:nvSpPr>
        <p:spPr>
          <a:xfrm>
            <a:off x="810491" y="1325563"/>
            <a:ext cx="9518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71A547F-5D51-4FF7-D88B-2F4A410E3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78971"/>
              </p:ext>
            </p:extLst>
          </p:nvPr>
        </p:nvGraphicFramePr>
        <p:xfrm>
          <a:off x="2592304" y="1724026"/>
          <a:ext cx="619388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087">
                  <a:extLst>
                    <a:ext uri="{9D8B030D-6E8A-4147-A177-3AD203B41FA5}">
                      <a16:colId xmlns:a16="http://schemas.microsoft.com/office/drawing/2014/main" val="2578652079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9937214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TIPO DOCUMENTO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27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Procedimiento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9729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344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3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Protocolo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479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Subproceso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7343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54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363BA7A2-69A7-7221-F8D1-21EA7FB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98" y="0"/>
            <a:ext cx="10981449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  <a:t>Documentos en Sistema Documental</a:t>
            </a:r>
            <a:b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</a:br>
            <a:endParaRPr lang="es-CL" sz="3000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5B5303-EE97-E8EE-CC87-0E0E477D6E83}"/>
              </a:ext>
            </a:extLst>
          </p:cNvPr>
          <p:cNvSpPr txBox="1"/>
          <p:nvPr/>
        </p:nvSpPr>
        <p:spPr>
          <a:xfrm>
            <a:off x="810491" y="1325563"/>
            <a:ext cx="9518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0534B39-87C2-43AC-5FF9-380DEA741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745663"/>
              </p:ext>
            </p:extLst>
          </p:nvPr>
        </p:nvGraphicFramePr>
        <p:xfrm>
          <a:off x="1674192" y="838936"/>
          <a:ext cx="8127999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2363028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408509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81412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Subdepto / Unidad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 Documento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40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Abastecimiento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423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APS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807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APS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Protocolo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585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APS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Subproceso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680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Auditoria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Procedimiento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7107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Auditoria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7508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Calidad de Vida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34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Calidad de Vida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Protocolo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422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Capacitación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109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Gestión Clínica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259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Gestión Clínica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Protocolo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452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Gestión de las Personas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13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Gestión Financiera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964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Informática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3153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432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363BA7A2-69A7-7221-F8D1-21EA7FB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98" y="0"/>
            <a:ext cx="10981449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  <a:t>Documentos en Sistema Documental</a:t>
            </a:r>
            <a:br>
              <a:rPr lang="es-CL" sz="4000" b="1" dirty="0">
                <a:solidFill>
                  <a:srgbClr val="284A7C"/>
                </a:solidFill>
                <a:latin typeface="GOBCL-HEAVY" pitchFamily="2" charset="77"/>
              </a:rPr>
            </a:br>
            <a:endParaRPr lang="es-CL" sz="3000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5B5303-EE97-E8EE-CC87-0E0E477D6E83}"/>
              </a:ext>
            </a:extLst>
          </p:cNvPr>
          <p:cNvSpPr txBox="1"/>
          <p:nvPr/>
        </p:nvSpPr>
        <p:spPr>
          <a:xfrm>
            <a:off x="810491" y="1325563"/>
            <a:ext cx="9518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0534B39-87C2-43AC-5FF9-380DEA741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049708"/>
              </p:ext>
            </p:extLst>
          </p:nvPr>
        </p:nvGraphicFramePr>
        <p:xfrm>
          <a:off x="1505528" y="785926"/>
          <a:ext cx="81279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0872">
                  <a:extLst>
                    <a:ext uri="{9D8B030D-6E8A-4147-A177-3AD203B41FA5}">
                      <a16:colId xmlns:a16="http://schemas.microsoft.com/office/drawing/2014/main" val="1236302841"/>
                    </a:ext>
                  </a:extLst>
                </a:gridCol>
                <a:gridCol w="2584174">
                  <a:extLst>
                    <a:ext uri="{9D8B030D-6E8A-4147-A177-3AD203B41FA5}">
                      <a16:colId xmlns:a16="http://schemas.microsoft.com/office/drawing/2014/main" val="1740850907"/>
                    </a:ext>
                  </a:extLst>
                </a:gridCol>
                <a:gridCol w="1562953">
                  <a:extLst>
                    <a:ext uri="{9D8B030D-6E8A-4147-A177-3AD203B41FA5}">
                      <a16:colId xmlns:a16="http://schemas.microsoft.com/office/drawing/2014/main" val="3081412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Subdepto / Unidad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 Documento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40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Inteligencia Sanitaria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423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Participación Social y OIRS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Protocolo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807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PRAIS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585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Recursos Físicos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680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Recursos Físicos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Subproceso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7107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Relaciones Públicas y Comunicaciones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7508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SAMU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34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SAMU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Protocolo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422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/>
                        <a:t>Secretaria y Oficina de Partes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109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Subdirección de Gestión Asistencial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13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Subdirección de Gestión Asistencial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Protocolo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964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/>
                        <a:t>Subdirección de RRFF y Financieros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/>
                        <a:t>Proceso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3153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798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6047</TotalTime>
  <Words>531</Words>
  <Application>Microsoft Office PowerPoint</Application>
  <PresentationFormat>Panorámica</PresentationFormat>
  <Paragraphs>166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gobCL</vt:lpstr>
      <vt:lpstr>GOBCL-HEAVY</vt:lpstr>
      <vt:lpstr>Tema de Office</vt:lpstr>
      <vt:lpstr>Lanzamiento Sistema Documental Inteligencia Sanitaria  Equipo Inteligencia Sanitaria</vt:lpstr>
      <vt:lpstr>bienvenid@s </vt:lpstr>
      <vt:lpstr>Introducción al Sistema Documental</vt:lpstr>
      <vt:lpstr>Introducción al Sistema Documental</vt:lpstr>
      <vt:lpstr>Antes del Sistema Documental</vt:lpstr>
      <vt:lpstr>Después del Sistema Documental</vt:lpstr>
      <vt:lpstr>Documentos en Sistema Documental </vt:lpstr>
      <vt:lpstr>Documentos en Sistema Documental </vt:lpstr>
      <vt:lpstr>Documentos en Sistema Documental </vt:lpstr>
      <vt:lpstr>Acceso al Sistema Documental http://sistemadocumental.inteligenciasanitaria.saludchiloe.cl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Patty Jara Sepúlveda</dc:creator>
  <cp:lastModifiedBy>Inteligencia Sanitaria</cp:lastModifiedBy>
  <cp:revision>222</cp:revision>
  <dcterms:created xsi:type="dcterms:W3CDTF">2022-04-07T19:47:50Z</dcterms:created>
  <dcterms:modified xsi:type="dcterms:W3CDTF">2023-12-01T11:55:02Z</dcterms:modified>
</cp:coreProperties>
</file>